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4" r:id="rId2"/>
    <p:sldId id="258" r:id="rId3"/>
    <p:sldId id="257" r:id="rId4"/>
    <p:sldId id="265" r:id="rId5"/>
    <p:sldId id="267" r:id="rId6"/>
    <p:sldId id="261" r:id="rId7"/>
    <p:sldId id="260" r:id="rId8"/>
    <p:sldId id="262"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10" autoAdjust="0"/>
  </p:normalViewPr>
  <p:slideViewPr>
    <p:cSldViewPr>
      <p:cViewPr>
        <p:scale>
          <a:sx n="60" d="100"/>
          <a:sy n="60" d="100"/>
        </p:scale>
        <p:origin x="-2192" y="-488"/>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8BF87-F82D-4F07-A95D-20839870AF6A}" type="datetimeFigureOut">
              <a:rPr lang="en-US" smtClean="0"/>
              <a:t>10/28/16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556F52-62A5-4CDF-9487-AB8BA69D7009}" type="slidenum">
              <a:rPr lang="en-US" smtClean="0"/>
              <a:t>‹#›</a:t>
            </a:fld>
            <a:endParaRPr lang="en-US"/>
          </a:p>
        </p:txBody>
      </p:sp>
    </p:spTree>
    <p:extLst>
      <p:ext uri="{BB962C8B-B14F-4D97-AF65-F5344CB8AC3E}">
        <p14:creationId xmlns:p14="http://schemas.microsoft.com/office/powerpoint/2010/main" val="855944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a:t>
            </a:r>
            <a:r>
              <a:rPr lang="en-US" baseline="0" dirty="0" smtClean="0"/>
              <a:t> are more questions about the program components, please tell the student to visit the SEP website and/or contact SEP staff. The contact information is on the last slide. </a:t>
            </a:r>
            <a:endParaRPr lang="en-US" dirty="0"/>
          </a:p>
        </p:txBody>
      </p:sp>
      <p:sp>
        <p:nvSpPr>
          <p:cNvPr id="4" name="Slide Number Placeholder 3"/>
          <p:cNvSpPr>
            <a:spLocks noGrp="1"/>
          </p:cNvSpPr>
          <p:nvPr>
            <p:ph type="sldNum" sz="quarter" idx="10"/>
          </p:nvPr>
        </p:nvSpPr>
        <p:spPr/>
        <p:txBody>
          <a:bodyPr/>
          <a:lstStyle/>
          <a:p>
            <a:fld id="{DD556F52-62A5-4CDF-9487-AB8BA69D7009}" type="slidenum">
              <a:rPr lang="en-US" smtClean="0"/>
              <a:t>2</a:t>
            </a:fld>
            <a:endParaRPr lang="en-US"/>
          </a:p>
        </p:txBody>
      </p:sp>
    </p:spTree>
    <p:extLst>
      <p:ext uri="{BB962C8B-B14F-4D97-AF65-F5344CB8AC3E}">
        <p14:creationId xmlns:p14="http://schemas.microsoft.com/office/powerpoint/2010/main" val="383062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Click on the play button on the video. It is located on the bottom left of the video. The video is also on the UM SEP website homepage (http://www.sph.umich.edu/sep/index.html).</a:t>
            </a:r>
            <a:endParaRPr lang="en-US" dirty="0"/>
          </a:p>
        </p:txBody>
      </p:sp>
      <p:sp>
        <p:nvSpPr>
          <p:cNvPr id="4" name="Slide Number Placeholder 3"/>
          <p:cNvSpPr>
            <a:spLocks noGrp="1"/>
          </p:cNvSpPr>
          <p:nvPr>
            <p:ph type="sldNum" sz="quarter" idx="10"/>
          </p:nvPr>
        </p:nvSpPr>
        <p:spPr/>
        <p:txBody>
          <a:bodyPr/>
          <a:lstStyle/>
          <a:p>
            <a:fld id="{DD556F52-62A5-4CDF-9487-AB8BA69D7009}" type="slidenum">
              <a:rPr lang="en-US" smtClean="0"/>
              <a:t>3</a:t>
            </a:fld>
            <a:endParaRPr lang="en-US"/>
          </a:p>
        </p:txBody>
      </p:sp>
    </p:spTree>
    <p:extLst>
      <p:ext uri="{BB962C8B-B14F-4D97-AF65-F5344CB8AC3E}">
        <p14:creationId xmlns:p14="http://schemas.microsoft.com/office/powerpoint/2010/main" val="293886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Sponsored by</a:t>
            </a:r>
            <a:r>
              <a:rPr lang="en-US" baseline="0" dirty="0" smtClean="0"/>
              <a:t> the University of Michigan School of Public Health, Health Management and Policy Department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 550 students participate in the Summer Enrichment Program since 1986.  </a:t>
            </a:r>
            <a:r>
              <a:rPr lang="en-US" sz="1200" u="none" kern="1200" dirty="0" smtClean="0">
                <a:solidFill>
                  <a:schemeClr val="tx1"/>
                </a:solidFill>
                <a:effectLst/>
                <a:latin typeface="+mn-lt"/>
                <a:ea typeface="+mn-ea"/>
                <a:cs typeface="+mn-cs"/>
              </a:rPr>
              <a:t>HMP and SEP alumni</a:t>
            </a:r>
            <a:r>
              <a:rPr lang="en-US" sz="1200" u="non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hold key leadership positions in local, state and federal government agencies, in health insurance plans, in special programs for the poor and disadvantaged, in health policy research and advocacy organizations, and in hospitals, clinics, HMOs, and health centers in the U.S. and abroad.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556F52-62A5-4CDF-9487-AB8BA69D7009}" type="slidenum">
              <a:rPr lang="en-US" smtClean="0"/>
              <a:t>6</a:t>
            </a:fld>
            <a:endParaRPr lang="en-US"/>
          </a:p>
        </p:txBody>
      </p:sp>
    </p:spTree>
    <p:extLst>
      <p:ext uri="{BB962C8B-B14F-4D97-AF65-F5344CB8AC3E}">
        <p14:creationId xmlns:p14="http://schemas.microsoft.com/office/powerpoint/2010/main" val="84189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Talk about the program from your personal experience (e.g. how you found out about UM SEP, why you decided to apply, and what influenced your decision to participate in the summer program). Tell your audience how UM SEP impacted you, and gave you the tools to help others. Please add any helpful and relevant information. If you have any more questions about this part of the presentation, please contact the UM SEP staff. </a:t>
            </a:r>
            <a:endParaRPr lang="en-US" dirty="0"/>
          </a:p>
        </p:txBody>
      </p:sp>
      <p:sp>
        <p:nvSpPr>
          <p:cNvPr id="4" name="Slide Number Placeholder 3"/>
          <p:cNvSpPr>
            <a:spLocks noGrp="1"/>
          </p:cNvSpPr>
          <p:nvPr>
            <p:ph type="sldNum" sz="quarter" idx="10"/>
          </p:nvPr>
        </p:nvSpPr>
        <p:spPr/>
        <p:txBody>
          <a:bodyPr/>
          <a:lstStyle/>
          <a:p>
            <a:fld id="{DD556F52-62A5-4CDF-9487-AB8BA69D7009}" type="slidenum">
              <a:rPr lang="en-US" smtClean="0"/>
              <a:t>7</a:t>
            </a:fld>
            <a:endParaRPr lang="en-US"/>
          </a:p>
        </p:txBody>
      </p:sp>
    </p:spTree>
    <p:extLst>
      <p:ext uri="{BB962C8B-B14F-4D97-AF65-F5344CB8AC3E}">
        <p14:creationId xmlns:p14="http://schemas.microsoft.com/office/powerpoint/2010/main" val="419265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are any questions</a:t>
            </a:r>
            <a:r>
              <a:rPr lang="en-US" baseline="0" dirty="0" smtClean="0"/>
              <a:t> you don’t know the answer to, please provide the program’s contact information. The SEP staff will get back to them asap. The application is available online through the UM SEP website. The students needs to click on the apply now tab, the student will be prompted to sign up for an account and fill out an application.</a:t>
            </a:r>
            <a:endParaRPr lang="en-US" dirty="0"/>
          </a:p>
        </p:txBody>
      </p:sp>
      <p:sp>
        <p:nvSpPr>
          <p:cNvPr id="4" name="Slide Number Placeholder 3"/>
          <p:cNvSpPr>
            <a:spLocks noGrp="1"/>
          </p:cNvSpPr>
          <p:nvPr>
            <p:ph type="sldNum" sz="quarter" idx="10"/>
          </p:nvPr>
        </p:nvSpPr>
        <p:spPr/>
        <p:txBody>
          <a:bodyPr/>
          <a:lstStyle/>
          <a:p>
            <a:fld id="{DD556F52-62A5-4CDF-9487-AB8BA69D7009}" type="slidenum">
              <a:rPr lang="en-US" smtClean="0"/>
              <a:t>8</a:t>
            </a:fld>
            <a:endParaRPr lang="en-US"/>
          </a:p>
        </p:txBody>
      </p:sp>
    </p:spTree>
    <p:extLst>
      <p:ext uri="{BB962C8B-B14F-4D97-AF65-F5344CB8AC3E}">
        <p14:creationId xmlns:p14="http://schemas.microsoft.com/office/powerpoint/2010/main" val="4192650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4D3AA9-8DAB-4362-91A9-4FC77A043E40}"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424472383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4D3AA9-8DAB-4362-91A9-4FC77A043E40}"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331306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4D3AA9-8DAB-4362-91A9-4FC77A043E40}"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217492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cs typeface="Times New Roman" panose="02020603050405020304" pitchFamily="18" charset="0"/>
              </a:defRPr>
            </a:lvl1pPr>
            <a:lvl2pPr>
              <a:defRPr>
                <a:latin typeface="+mn-lt"/>
                <a:cs typeface="Times New Roman" panose="02020603050405020304" pitchFamily="18" charset="0"/>
              </a:defRPr>
            </a:lvl2pPr>
            <a:lvl3pPr>
              <a:defRPr>
                <a:latin typeface="+mn-lt"/>
                <a:cs typeface="Times New Roman" panose="02020603050405020304" pitchFamily="18" charset="0"/>
              </a:defRPr>
            </a:lvl3pPr>
            <a:lvl4pPr>
              <a:defRPr>
                <a:latin typeface="+mn-lt"/>
                <a:cs typeface="Times New Roman" panose="02020603050405020304" pitchFamily="18" charset="0"/>
              </a:defRPr>
            </a:lvl4pPr>
            <a:lvl5pPr>
              <a:defRPr>
                <a:latin typeface="+mn-lt"/>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D4D3AA9-8DAB-4362-91A9-4FC77A043E40}"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370904830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4D3AA9-8DAB-4362-91A9-4FC77A043E40}"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354229255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4D3AA9-8DAB-4362-91A9-4FC77A043E40}"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252002673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4D3AA9-8DAB-4362-91A9-4FC77A043E40}" type="datetimeFigureOut">
              <a:rPr lang="en-US" smtClean="0"/>
              <a:t>10/28/16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27339612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4D3AA9-8DAB-4362-91A9-4FC77A043E40}" type="datetimeFigureOut">
              <a:rPr lang="en-US" smtClean="0"/>
              <a:t>10/28/16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367137870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D3AA9-8DAB-4362-91A9-4FC77A043E40}" type="datetimeFigureOut">
              <a:rPr lang="en-US" smtClean="0"/>
              <a:t>10/28/16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57305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4D3AA9-8DAB-4362-91A9-4FC77A043E40}"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32464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4D3AA9-8DAB-4362-91A9-4FC77A043E40}"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14505-819A-4EED-B581-00147C01D1D7}" type="slidenum">
              <a:rPr lang="en-US" smtClean="0"/>
              <a:t>‹#›</a:t>
            </a:fld>
            <a:endParaRPr lang="en-US"/>
          </a:p>
        </p:txBody>
      </p:sp>
    </p:spTree>
    <p:extLst>
      <p:ext uri="{BB962C8B-B14F-4D97-AF65-F5344CB8AC3E}">
        <p14:creationId xmlns:p14="http://schemas.microsoft.com/office/powerpoint/2010/main" val="352774467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D3AA9-8DAB-4362-91A9-4FC77A043E40}" type="datetimeFigureOut">
              <a:rPr lang="en-US" smtClean="0"/>
              <a:t>10/28/16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14505-819A-4EED-B581-00147C01D1D7}" type="slidenum">
              <a:rPr lang="en-US" smtClean="0"/>
              <a:t>‹#›</a:t>
            </a:fld>
            <a:endParaRPr lang="en-US"/>
          </a:p>
        </p:txBody>
      </p:sp>
    </p:spTree>
    <p:extLst>
      <p:ext uri="{BB962C8B-B14F-4D97-AF65-F5344CB8AC3E}">
        <p14:creationId xmlns:p14="http://schemas.microsoft.com/office/powerpoint/2010/main" val="1049485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hyperlink" Target="mailto:um.sep@umich.edu" TargetMode="External"/><Relationship Id="rId4" Type="http://schemas.openxmlformats.org/officeDocument/2006/relationships/hyperlink" Target="http://www.sph.umich.edu/sep/"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3600"/>
            <a:ext cx="8458200" cy="1470025"/>
          </a:xfrm>
        </p:spPr>
        <p:txBody>
          <a:bodyPr>
            <a:normAutofit/>
          </a:bodyPr>
          <a:lstStyle/>
          <a:p>
            <a:r>
              <a:rPr lang="en-US" sz="5400" dirty="0" smtClean="0">
                <a:solidFill>
                  <a:srgbClr val="FFD221"/>
                </a:solidFill>
              </a:rPr>
              <a:t>Summer Enrichment Program</a:t>
            </a:r>
            <a:r>
              <a:rPr lang="en-US" dirty="0" smtClean="0">
                <a:solidFill>
                  <a:srgbClr val="FFD221"/>
                </a:solidFill>
              </a:rPr>
              <a:t/>
            </a:r>
            <a:br>
              <a:rPr lang="en-US" dirty="0" smtClean="0">
                <a:solidFill>
                  <a:srgbClr val="FFD221"/>
                </a:solidFill>
              </a:rPr>
            </a:br>
            <a:r>
              <a:rPr lang="en-US" sz="3100" i="1" dirty="0" smtClean="0">
                <a:solidFill>
                  <a:srgbClr val="FFD221"/>
                </a:solidFill>
              </a:rPr>
              <a:t>at the University of Michigan School of Pubic Health  </a:t>
            </a:r>
            <a:endParaRPr lang="en-US" sz="3100" i="1" dirty="0">
              <a:solidFill>
                <a:srgbClr val="FFD221"/>
              </a:solidFill>
            </a:endParaRPr>
          </a:p>
        </p:txBody>
      </p:sp>
      <p:sp>
        <p:nvSpPr>
          <p:cNvPr id="3" name="Subtitle 2"/>
          <p:cNvSpPr>
            <a:spLocks noGrp="1"/>
          </p:cNvSpPr>
          <p:nvPr>
            <p:ph type="subTitle" idx="1"/>
          </p:nvPr>
        </p:nvSpPr>
        <p:spPr/>
        <p:txBody>
          <a:bodyPr/>
          <a:lstStyle/>
          <a:p>
            <a:r>
              <a:rPr lang="en-US" dirty="0" smtClean="0"/>
              <a:t>BY </a:t>
            </a:r>
          </a:p>
          <a:p>
            <a:r>
              <a:rPr lang="en-US" dirty="0" smtClean="0"/>
              <a:t>[Insert Your Name}</a:t>
            </a:r>
            <a:endParaRPr lang="en-US" dirty="0"/>
          </a:p>
        </p:txBody>
      </p:sp>
      <p:pic>
        <p:nvPicPr>
          <p:cNvPr id="4" name="Picture 4" descr="sep-formal-white"/>
          <p:cNvPicPr>
            <a:picLocks noChangeAspect="1" noChangeArrowheads="1"/>
          </p:cNvPicPr>
          <p:nvPr/>
        </p:nvPicPr>
        <p:blipFill rotWithShape="1">
          <a:blip r:embed="rId2">
            <a:extLst>
              <a:ext uri="{28A0092B-C50C-407E-A947-70E740481C1C}">
                <a14:useLocalDpi xmlns:a14="http://schemas.microsoft.com/office/drawing/2010/main" val="0"/>
              </a:ext>
            </a:extLst>
          </a:blip>
          <a:srcRect r="84346" b="-5071"/>
          <a:stretch/>
        </p:blipFill>
        <p:spPr bwMode="auto">
          <a:xfrm>
            <a:off x="80016" y="102973"/>
            <a:ext cx="1108115" cy="798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0797439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762000"/>
          </a:xfrm>
        </p:spPr>
        <p:txBody>
          <a:bodyPr>
            <a:normAutofit/>
          </a:bodyPr>
          <a:lstStyle/>
          <a:p>
            <a:r>
              <a:rPr lang="en-US" sz="2800" dirty="0" smtClean="0">
                <a:solidFill>
                  <a:srgbClr val="FFD221"/>
                </a:solidFill>
              </a:rPr>
              <a:t>Program Components</a:t>
            </a:r>
            <a:endParaRPr lang="en-US" sz="2800" dirty="0">
              <a:solidFill>
                <a:srgbClr val="FFD221"/>
              </a:solidFill>
            </a:endParaRPr>
          </a:p>
        </p:txBody>
      </p:sp>
      <p:sp>
        <p:nvSpPr>
          <p:cNvPr id="3" name="Content Placeholder 2"/>
          <p:cNvSpPr>
            <a:spLocks noGrp="1"/>
          </p:cNvSpPr>
          <p:nvPr>
            <p:ph idx="1"/>
          </p:nvPr>
        </p:nvSpPr>
        <p:spPr>
          <a:xfrm>
            <a:off x="533400" y="1905000"/>
            <a:ext cx="8229600" cy="3962400"/>
          </a:xfrm>
        </p:spPr>
        <p:txBody>
          <a:bodyPr>
            <a:normAutofit/>
          </a:bodyPr>
          <a:lstStyle/>
          <a:p>
            <a:pPr>
              <a:spcBef>
                <a:spcPts val="0"/>
              </a:spcBef>
            </a:pPr>
            <a:r>
              <a:rPr lang="en-US" sz="2800" dirty="0" smtClean="0">
                <a:solidFill>
                  <a:schemeClr val="bg1"/>
                </a:solidFill>
              </a:rPr>
              <a:t>Paid 8-week internship at a hospital, community center or other healthcare organization in Southeast Michigan</a:t>
            </a:r>
          </a:p>
          <a:p>
            <a:pPr marL="0" indent="0" algn="ctr">
              <a:spcBef>
                <a:spcPts val="0"/>
              </a:spcBef>
              <a:buNone/>
            </a:pPr>
            <a:endParaRPr lang="en-US" sz="2800" dirty="0" smtClean="0">
              <a:solidFill>
                <a:schemeClr val="bg1"/>
              </a:solidFill>
            </a:endParaRPr>
          </a:p>
          <a:p>
            <a:pPr>
              <a:spcBef>
                <a:spcPts val="0"/>
              </a:spcBef>
            </a:pPr>
            <a:r>
              <a:rPr lang="en-US" sz="2800" dirty="0" smtClean="0">
                <a:solidFill>
                  <a:schemeClr val="bg1"/>
                </a:solidFill>
              </a:rPr>
              <a:t>Housing, transportation, food allowance, and GRE preparation provided at no cost</a:t>
            </a:r>
          </a:p>
          <a:p>
            <a:pPr marL="0" indent="0">
              <a:spcBef>
                <a:spcPts val="0"/>
              </a:spcBef>
              <a:buNone/>
            </a:pPr>
            <a:endParaRPr lang="en-US" sz="2800" dirty="0">
              <a:solidFill>
                <a:schemeClr val="bg1"/>
              </a:solidFill>
            </a:endParaRPr>
          </a:p>
          <a:p>
            <a:pPr>
              <a:spcBef>
                <a:spcPts val="0"/>
              </a:spcBef>
            </a:pPr>
            <a:r>
              <a:rPr lang="en-US" sz="2800" dirty="0" smtClean="0">
                <a:solidFill>
                  <a:schemeClr val="bg1"/>
                </a:solidFill>
              </a:rPr>
              <a:t>Weekly visits to area health organizations </a:t>
            </a:r>
            <a:endParaRPr lang="en-US" sz="2800" dirty="0">
              <a:solidFill>
                <a:schemeClr val="bg1"/>
              </a:solidFill>
            </a:endParaRPr>
          </a:p>
        </p:txBody>
      </p:sp>
      <p:pic>
        <p:nvPicPr>
          <p:cNvPr id="6" name="Picture 4" descr="sep-formal-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2148752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hool of Public Health Summer Enrichment Program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391233"/>
            <a:ext cx="8435164" cy="5181600"/>
          </a:xfrm>
          <a:prstGeom prst="rect">
            <a:avLst/>
          </a:prstGeom>
        </p:spPr>
      </p:pic>
      <p:sp>
        <p:nvSpPr>
          <p:cNvPr id="7" name="TextBox 6"/>
          <p:cNvSpPr txBox="1"/>
          <p:nvPr/>
        </p:nvSpPr>
        <p:spPr>
          <a:xfrm>
            <a:off x="2209800" y="868013"/>
            <a:ext cx="4572000" cy="523220"/>
          </a:xfrm>
          <a:prstGeom prst="rect">
            <a:avLst/>
          </a:prstGeom>
          <a:noFill/>
        </p:spPr>
        <p:txBody>
          <a:bodyPr wrap="square" rtlCol="0">
            <a:spAutoFit/>
          </a:bodyPr>
          <a:lstStyle/>
          <a:p>
            <a:pPr algn="ctr"/>
            <a:r>
              <a:rPr lang="en-US" sz="2800" dirty="0" smtClean="0">
                <a:solidFill>
                  <a:srgbClr val="FFD221"/>
                </a:solidFill>
              </a:rPr>
              <a:t>UM SEP Video </a:t>
            </a:r>
            <a:endParaRPr lang="en-US" sz="2800" dirty="0">
              <a:solidFill>
                <a:srgbClr val="FFD221"/>
              </a:solidFill>
            </a:endParaRPr>
          </a:p>
        </p:txBody>
      </p:sp>
      <p:pic>
        <p:nvPicPr>
          <p:cNvPr id="5" name="Picture 4" descr="sep-formal-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9830642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001000" cy="655638"/>
          </a:xfrm>
        </p:spPr>
        <p:txBody>
          <a:bodyPr>
            <a:normAutofit/>
          </a:bodyPr>
          <a:lstStyle/>
          <a:p>
            <a:r>
              <a:rPr lang="en-US" sz="2800" dirty="0" smtClean="0">
                <a:solidFill>
                  <a:srgbClr val="FFD221"/>
                </a:solidFill>
              </a:rPr>
              <a:t>Application Components</a:t>
            </a:r>
            <a:endParaRPr lang="en-US" sz="2800" dirty="0">
              <a:solidFill>
                <a:srgbClr val="FFD221"/>
              </a:solidFill>
            </a:endParaRPr>
          </a:p>
        </p:txBody>
      </p:sp>
      <p:sp>
        <p:nvSpPr>
          <p:cNvPr id="3" name="Content Placeholder 2"/>
          <p:cNvSpPr>
            <a:spLocks noGrp="1"/>
          </p:cNvSpPr>
          <p:nvPr>
            <p:ph idx="1"/>
          </p:nvPr>
        </p:nvSpPr>
        <p:spPr>
          <a:xfrm>
            <a:off x="457200" y="2133600"/>
            <a:ext cx="8229600" cy="4525963"/>
          </a:xfrm>
        </p:spPr>
        <p:txBody>
          <a:bodyPr>
            <a:normAutofit fontScale="92500" lnSpcReduction="10000"/>
          </a:bodyPr>
          <a:lstStyle/>
          <a:p>
            <a:r>
              <a:rPr lang="en-US" sz="2800" dirty="0" smtClean="0">
                <a:solidFill>
                  <a:schemeClr val="bg1"/>
                </a:solidFill>
              </a:rPr>
              <a:t>Application Form</a:t>
            </a:r>
          </a:p>
          <a:p>
            <a:pPr lvl="1"/>
            <a:r>
              <a:rPr lang="en-US" dirty="0" smtClean="0">
                <a:solidFill>
                  <a:schemeClr val="bg1"/>
                </a:solidFill>
              </a:rPr>
              <a:t>Two Essays</a:t>
            </a:r>
          </a:p>
          <a:p>
            <a:r>
              <a:rPr lang="en-US" sz="2800" dirty="0" smtClean="0">
                <a:solidFill>
                  <a:schemeClr val="bg1"/>
                </a:solidFill>
              </a:rPr>
              <a:t>Transcript</a:t>
            </a:r>
          </a:p>
          <a:p>
            <a:r>
              <a:rPr lang="en-US" sz="2800" dirty="0" smtClean="0">
                <a:solidFill>
                  <a:schemeClr val="bg1"/>
                </a:solidFill>
              </a:rPr>
              <a:t>Resume</a:t>
            </a:r>
          </a:p>
          <a:p>
            <a:r>
              <a:rPr lang="en-US" sz="2800" dirty="0" smtClean="0">
                <a:solidFill>
                  <a:schemeClr val="bg1"/>
                </a:solidFill>
              </a:rPr>
              <a:t>Two Letters of Recommendation</a:t>
            </a:r>
          </a:p>
          <a:p>
            <a:pPr lvl="1"/>
            <a:r>
              <a:rPr lang="en-US" sz="2400" dirty="0" smtClean="0">
                <a:solidFill>
                  <a:schemeClr val="bg1"/>
                </a:solidFill>
              </a:rPr>
              <a:t>Professional and/or </a:t>
            </a:r>
            <a:r>
              <a:rPr lang="en-US" sz="2400" dirty="0" smtClean="0">
                <a:solidFill>
                  <a:schemeClr val="bg1"/>
                </a:solidFill>
              </a:rPr>
              <a:t>Academic</a:t>
            </a:r>
          </a:p>
          <a:p>
            <a:r>
              <a:rPr lang="en-US" dirty="0" smtClean="0">
                <a:solidFill>
                  <a:schemeClr val="bg1"/>
                </a:solidFill>
              </a:rPr>
              <a:t>Invited Interviews </a:t>
            </a:r>
            <a:r>
              <a:rPr lang="mr-IN" dirty="0" smtClean="0">
                <a:solidFill>
                  <a:schemeClr val="bg1"/>
                </a:solidFill>
              </a:rPr>
              <a:t>–</a:t>
            </a:r>
            <a:r>
              <a:rPr lang="en-US" dirty="0" smtClean="0">
                <a:solidFill>
                  <a:schemeClr val="bg1"/>
                </a:solidFill>
              </a:rPr>
              <a:t> early March</a:t>
            </a:r>
          </a:p>
          <a:p>
            <a:r>
              <a:rPr lang="en-US" dirty="0" smtClean="0">
                <a:solidFill>
                  <a:schemeClr val="bg1"/>
                </a:solidFill>
              </a:rPr>
              <a:t>Acceptance Notifications </a:t>
            </a:r>
            <a:r>
              <a:rPr lang="mr-IN" dirty="0" smtClean="0">
                <a:solidFill>
                  <a:schemeClr val="bg1"/>
                </a:solidFill>
              </a:rPr>
              <a:t>–</a:t>
            </a:r>
            <a:r>
              <a:rPr lang="en-US" dirty="0" smtClean="0">
                <a:solidFill>
                  <a:schemeClr val="bg1"/>
                </a:solidFill>
              </a:rPr>
              <a:t> late March</a:t>
            </a:r>
            <a:endParaRPr lang="en-US" dirty="0" smtClean="0">
              <a:solidFill>
                <a:schemeClr val="bg1"/>
              </a:solidFill>
            </a:endParaRPr>
          </a:p>
          <a:p>
            <a:endParaRPr lang="en-US" sz="2800" dirty="0" smtClean="0">
              <a:solidFill>
                <a:schemeClr val="bg1"/>
              </a:solidFill>
            </a:endParaRPr>
          </a:p>
          <a:p>
            <a:pPr marL="0" indent="0">
              <a:buNone/>
            </a:pPr>
            <a:r>
              <a:rPr lang="en-US" sz="2800" dirty="0" smtClean="0">
                <a:solidFill>
                  <a:schemeClr val="bg1"/>
                </a:solidFill>
              </a:rPr>
              <a:t>	</a:t>
            </a:r>
            <a:r>
              <a:rPr lang="en-US" sz="2800" b="1" dirty="0" smtClean="0">
                <a:solidFill>
                  <a:schemeClr val="bg1"/>
                </a:solidFill>
              </a:rPr>
              <a:t>Deadline: January 20, 2017 @ 11:59pm EST</a:t>
            </a:r>
            <a:endParaRPr lang="en-US" sz="2800" b="1" dirty="0">
              <a:solidFill>
                <a:schemeClr val="bg1"/>
              </a:solidFill>
            </a:endParaRPr>
          </a:p>
        </p:txBody>
      </p:sp>
      <p:pic>
        <p:nvPicPr>
          <p:cNvPr id="5" name="Picture 4" descr="sep-formal-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1891979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001000" cy="655638"/>
          </a:xfrm>
        </p:spPr>
        <p:txBody>
          <a:bodyPr>
            <a:normAutofit/>
          </a:bodyPr>
          <a:lstStyle/>
          <a:p>
            <a:r>
              <a:rPr lang="en-US" sz="2800" dirty="0" smtClean="0">
                <a:solidFill>
                  <a:srgbClr val="FFD221"/>
                </a:solidFill>
              </a:rPr>
              <a:t>2017 Program Timeline</a:t>
            </a:r>
            <a:endParaRPr lang="en-US" sz="2800" dirty="0">
              <a:solidFill>
                <a:srgbClr val="FFD221"/>
              </a:solidFill>
            </a:endParaRPr>
          </a:p>
        </p:txBody>
      </p:sp>
      <p:sp>
        <p:nvSpPr>
          <p:cNvPr id="3" name="Content Placeholder 2"/>
          <p:cNvSpPr>
            <a:spLocks noGrp="1"/>
          </p:cNvSpPr>
          <p:nvPr>
            <p:ph idx="1"/>
          </p:nvPr>
        </p:nvSpPr>
        <p:spPr>
          <a:xfrm>
            <a:off x="457200" y="2133600"/>
            <a:ext cx="8229600" cy="4525963"/>
          </a:xfrm>
        </p:spPr>
        <p:txBody>
          <a:bodyPr>
            <a:normAutofit/>
          </a:bodyPr>
          <a:lstStyle/>
          <a:p>
            <a:r>
              <a:rPr lang="en-US" dirty="0" smtClean="0">
                <a:solidFill>
                  <a:schemeClr val="bg1"/>
                </a:solidFill>
              </a:rPr>
              <a:t>Complete application submitted by </a:t>
            </a:r>
            <a:r>
              <a:rPr lang="en-US" b="1" dirty="0" smtClean="0">
                <a:solidFill>
                  <a:srgbClr val="FF0000"/>
                </a:solidFill>
              </a:rPr>
              <a:t>January </a:t>
            </a:r>
            <a:r>
              <a:rPr lang="en-US" b="1" dirty="0">
                <a:solidFill>
                  <a:srgbClr val="FF0000"/>
                </a:solidFill>
              </a:rPr>
              <a:t>20, 2017 @ 11:59pm EST</a:t>
            </a:r>
          </a:p>
          <a:p>
            <a:r>
              <a:rPr lang="en-US" dirty="0" smtClean="0">
                <a:solidFill>
                  <a:schemeClr val="bg1"/>
                </a:solidFill>
              </a:rPr>
              <a:t>Virtual Interviews </a:t>
            </a:r>
            <a:r>
              <a:rPr lang="mr-IN" dirty="0" smtClean="0">
                <a:solidFill>
                  <a:schemeClr val="bg1"/>
                </a:solidFill>
              </a:rPr>
              <a:t>–</a:t>
            </a:r>
            <a:r>
              <a:rPr lang="en-US" dirty="0" smtClean="0">
                <a:solidFill>
                  <a:schemeClr val="bg1"/>
                </a:solidFill>
              </a:rPr>
              <a:t> early March</a:t>
            </a:r>
          </a:p>
          <a:p>
            <a:r>
              <a:rPr lang="en-US" dirty="0" smtClean="0">
                <a:solidFill>
                  <a:schemeClr val="bg1"/>
                </a:solidFill>
              </a:rPr>
              <a:t>Acceptance Notifications </a:t>
            </a:r>
            <a:r>
              <a:rPr lang="mr-IN" dirty="0" smtClean="0">
                <a:solidFill>
                  <a:schemeClr val="bg1"/>
                </a:solidFill>
              </a:rPr>
              <a:t>–</a:t>
            </a:r>
            <a:r>
              <a:rPr lang="en-US" dirty="0" smtClean="0">
                <a:solidFill>
                  <a:schemeClr val="bg1"/>
                </a:solidFill>
              </a:rPr>
              <a:t> late March</a:t>
            </a:r>
          </a:p>
          <a:p>
            <a:r>
              <a:rPr lang="en-US" dirty="0" smtClean="0">
                <a:solidFill>
                  <a:schemeClr val="bg1"/>
                </a:solidFill>
              </a:rPr>
              <a:t>On-site Orientation </a:t>
            </a:r>
            <a:r>
              <a:rPr lang="mr-IN" dirty="0" smtClean="0">
                <a:solidFill>
                  <a:schemeClr val="bg1"/>
                </a:solidFill>
              </a:rPr>
              <a:t>–</a:t>
            </a:r>
            <a:r>
              <a:rPr lang="en-US" dirty="0" smtClean="0">
                <a:solidFill>
                  <a:schemeClr val="bg1"/>
                </a:solidFill>
              </a:rPr>
              <a:t> May 31</a:t>
            </a:r>
            <a:r>
              <a:rPr lang="en-US" baseline="30000" dirty="0" smtClean="0">
                <a:solidFill>
                  <a:schemeClr val="bg1"/>
                </a:solidFill>
              </a:rPr>
              <a:t>st</a:t>
            </a:r>
            <a:r>
              <a:rPr lang="en-US" dirty="0" smtClean="0">
                <a:solidFill>
                  <a:schemeClr val="bg1"/>
                </a:solidFill>
              </a:rPr>
              <a:t>, 2017</a:t>
            </a:r>
          </a:p>
          <a:p>
            <a:r>
              <a:rPr lang="en-US" dirty="0" smtClean="0">
                <a:solidFill>
                  <a:schemeClr val="bg1"/>
                </a:solidFill>
              </a:rPr>
              <a:t>First day of internship </a:t>
            </a:r>
            <a:r>
              <a:rPr lang="mr-IN" dirty="0" smtClean="0">
                <a:solidFill>
                  <a:schemeClr val="bg1"/>
                </a:solidFill>
              </a:rPr>
              <a:t>–</a:t>
            </a:r>
            <a:r>
              <a:rPr lang="en-US" dirty="0" smtClean="0">
                <a:solidFill>
                  <a:schemeClr val="bg1"/>
                </a:solidFill>
              </a:rPr>
              <a:t> June 5</a:t>
            </a:r>
            <a:r>
              <a:rPr lang="en-US" baseline="30000" dirty="0" smtClean="0">
                <a:solidFill>
                  <a:schemeClr val="bg1"/>
                </a:solidFill>
              </a:rPr>
              <a:t>th</a:t>
            </a:r>
            <a:r>
              <a:rPr lang="en-US" dirty="0" smtClean="0">
                <a:solidFill>
                  <a:schemeClr val="bg1"/>
                </a:solidFill>
              </a:rPr>
              <a:t>, 2017</a:t>
            </a:r>
            <a:endParaRPr lang="en-US" dirty="0" smtClean="0">
              <a:solidFill>
                <a:schemeClr val="bg1"/>
              </a:solidFill>
            </a:endParaRPr>
          </a:p>
          <a:p>
            <a:pPr marL="0" indent="0">
              <a:buNone/>
            </a:pPr>
            <a:endParaRPr lang="en-US" sz="2800" dirty="0" smtClean="0">
              <a:solidFill>
                <a:schemeClr val="bg1"/>
              </a:solidFill>
            </a:endParaRPr>
          </a:p>
        </p:txBody>
      </p:sp>
      <p:pic>
        <p:nvPicPr>
          <p:cNvPr id="5" name="Picture 4" descr="sep-formal-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2431338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ep-formal-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Content Placeholder 4"/>
          <p:cNvSpPr>
            <a:spLocks noGrp="1"/>
          </p:cNvSpPr>
          <p:nvPr>
            <p:ph idx="1"/>
          </p:nvPr>
        </p:nvSpPr>
        <p:spPr>
          <a:xfrm>
            <a:off x="381000" y="1066800"/>
            <a:ext cx="4419600" cy="5486400"/>
          </a:xfrm>
        </p:spPr>
        <p:txBody>
          <a:bodyPr>
            <a:noAutofit/>
          </a:bodyPr>
          <a:lstStyle/>
          <a:p>
            <a:pPr marL="0" indent="0" algn="ctr">
              <a:spcBef>
                <a:spcPts val="0"/>
              </a:spcBef>
              <a:buNone/>
            </a:pPr>
            <a:r>
              <a:rPr lang="en-US" sz="2800" dirty="0" smtClean="0">
                <a:solidFill>
                  <a:srgbClr val="FFD221"/>
                </a:solidFill>
              </a:rPr>
              <a:t>UM SEP Facts </a:t>
            </a:r>
          </a:p>
          <a:p>
            <a:pPr marL="0" indent="0" algn="ctr">
              <a:spcBef>
                <a:spcPts val="0"/>
              </a:spcBef>
              <a:buNone/>
            </a:pPr>
            <a:endParaRPr lang="en-US" sz="2400" dirty="0">
              <a:solidFill>
                <a:schemeClr val="bg1"/>
              </a:solidFill>
            </a:endParaRPr>
          </a:p>
          <a:p>
            <a:pPr marL="0" indent="0">
              <a:spcBef>
                <a:spcPts val="0"/>
              </a:spcBef>
              <a:buNone/>
            </a:pPr>
            <a:r>
              <a:rPr lang="en-US" sz="2400" dirty="0">
                <a:solidFill>
                  <a:schemeClr val="bg1"/>
                </a:solidFill>
              </a:rPr>
              <a:t>This program is entering its 32</a:t>
            </a:r>
            <a:r>
              <a:rPr lang="en-US" sz="2000" baseline="30000" dirty="0">
                <a:solidFill>
                  <a:schemeClr val="bg1"/>
                </a:solidFill>
              </a:rPr>
              <a:t>nd</a:t>
            </a:r>
            <a:r>
              <a:rPr lang="en-US" sz="2400" dirty="0">
                <a:solidFill>
                  <a:schemeClr val="bg1"/>
                </a:solidFill>
              </a:rPr>
              <a:t> year </a:t>
            </a:r>
            <a:r>
              <a:rPr lang="en-US" sz="2400" dirty="0" smtClean="0">
                <a:solidFill>
                  <a:schemeClr val="bg1"/>
                </a:solidFill>
              </a:rPr>
              <a:t>with 600+ alumni to date</a:t>
            </a:r>
            <a:endParaRPr lang="en-US" sz="2400" dirty="0">
              <a:solidFill>
                <a:schemeClr val="bg1"/>
              </a:solidFill>
            </a:endParaRPr>
          </a:p>
          <a:p>
            <a:pPr marL="0" indent="0">
              <a:spcBef>
                <a:spcPts val="0"/>
              </a:spcBef>
              <a:buNone/>
            </a:pPr>
            <a:endParaRPr lang="en-US" sz="2400" dirty="0" smtClean="0">
              <a:solidFill>
                <a:schemeClr val="bg1"/>
              </a:solidFill>
            </a:endParaRPr>
          </a:p>
          <a:p>
            <a:pPr marL="0" indent="0">
              <a:spcBef>
                <a:spcPts val="0"/>
              </a:spcBef>
              <a:buNone/>
            </a:pPr>
            <a:r>
              <a:rPr lang="en-US" sz="2400" dirty="0" smtClean="0">
                <a:solidFill>
                  <a:schemeClr val="bg1"/>
                </a:solidFill>
              </a:rPr>
              <a:t>Dr</a:t>
            </a:r>
            <a:r>
              <a:rPr lang="en-US" sz="2400" dirty="0" smtClean="0">
                <a:solidFill>
                  <a:schemeClr val="bg1"/>
                </a:solidFill>
              </a:rPr>
              <a:t>. Ebbin </a:t>
            </a:r>
            <a:r>
              <a:rPr lang="en-US" sz="2400" dirty="0" smtClean="0">
                <a:solidFill>
                  <a:schemeClr val="bg1"/>
                </a:solidFill>
              </a:rPr>
              <a:t>Dotson (UMSEP ‘98) serves as the Faculty </a:t>
            </a:r>
            <a:r>
              <a:rPr lang="en-US" sz="2400" dirty="0" smtClean="0">
                <a:solidFill>
                  <a:schemeClr val="bg1"/>
                </a:solidFill>
              </a:rPr>
              <a:t>Director</a:t>
            </a:r>
          </a:p>
          <a:p>
            <a:pPr marL="0" indent="0">
              <a:spcBef>
                <a:spcPts val="0"/>
              </a:spcBef>
              <a:buNone/>
            </a:pPr>
            <a:endParaRPr lang="en-US" sz="2400" dirty="0" smtClean="0">
              <a:solidFill>
                <a:schemeClr val="bg1"/>
              </a:solidFill>
            </a:endParaRPr>
          </a:p>
          <a:p>
            <a:pPr marL="0" indent="0">
              <a:spcBef>
                <a:spcPts val="0"/>
              </a:spcBef>
              <a:buNone/>
            </a:pPr>
            <a:r>
              <a:rPr lang="en-US" sz="2400" dirty="0" smtClean="0">
                <a:solidFill>
                  <a:schemeClr val="bg1"/>
                </a:solidFill>
              </a:rPr>
              <a:t>UMSEP </a:t>
            </a:r>
            <a:r>
              <a:rPr lang="en-US" sz="2400" dirty="0">
                <a:solidFill>
                  <a:schemeClr val="bg1"/>
                </a:solidFill>
              </a:rPr>
              <a:t>attracts undergraduate students who want to improve the health status of underserved communities</a:t>
            </a:r>
          </a:p>
          <a:p>
            <a:pPr marL="0" indent="0">
              <a:spcBef>
                <a:spcPts val="0"/>
              </a:spcBef>
              <a:buNone/>
            </a:pPr>
            <a:endParaRPr lang="en-US" sz="2400" dirty="0">
              <a:solidFill>
                <a:schemeClr val="bg1"/>
              </a:solidFill>
            </a:endParaRPr>
          </a:p>
        </p:txBody>
      </p:sp>
      <p:pic>
        <p:nvPicPr>
          <p:cNvPr id="5" name="Picture Placeholder 6" descr="SEP Image.jpg"/>
          <p:cNvPicPr>
            <a:picLocks noChangeAspect="1"/>
          </p:cNvPicPr>
          <p:nvPr/>
        </p:nvPicPr>
        <p:blipFill rotWithShape="1">
          <a:blip r:embed="rId4">
            <a:alphaModFix/>
            <a:extLst>
              <a:ext uri="{28A0092B-C50C-407E-A947-70E740481C1C}">
                <a14:useLocalDpi xmlns:a14="http://schemas.microsoft.com/office/drawing/2010/main" val="0"/>
              </a:ext>
            </a:extLst>
          </a:blip>
          <a:srcRect l="22" r="188"/>
          <a:stretch/>
        </p:blipFill>
        <p:spPr>
          <a:xfrm>
            <a:off x="5029200" y="1447800"/>
            <a:ext cx="3810000" cy="4971332"/>
          </a:xfrm>
          <a:prstGeom prst="rect">
            <a:avLst/>
          </a:prstGeom>
        </p:spPr>
      </p:pic>
    </p:spTree>
    <p:extLst>
      <p:ext uri="{BB962C8B-B14F-4D97-AF65-F5344CB8AC3E}">
        <p14:creationId xmlns:p14="http://schemas.microsoft.com/office/powerpoint/2010/main" val="3957841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381000"/>
          </a:xfrm>
        </p:spPr>
        <p:txBody>
          <a:bodyPr>
            <a:noAutofit/>
          </a:bodyPr>
          <a:lstStyle/>
          <a:p>
            <a:r>
              <a:rPr lang="en-US" sz="2800" dirty="0" smtClean="0">
                <a:solidFill>
                  <a:srgbClr val="FFD221"/>
                </a:solidFill>
              </a:rPr>
              <a:t>Personal experience and comments about UM SEP</a:t>
            </a: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pic>
        <p:nvPicPr>
          <p:cNvPr id="6" name="Picture 4" descr="sep-formal-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 name="Picture 6" descr="ePSP_266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1524000"/>
            <a:ext cx="6629400" cy="4419600"/>
          </a:xfrm>
          <a:prstGeom prst="rect">
            <a:avLst/>
          </a:prstGeom>
        </p:spPr>
      </p:pic>
    </p:spTree>
    <p:extLst>
      <p:ext uri="{BB962C8B-B14F-4D97-AF65-F5344CB8AC3E}">
        <p14:creationId xmlns:p14="http://schemas.microsoft.com/office/powerpoint/2010/main" val="11254688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752600"/>
            <a:ext cx="7543800" cy="4247317"/>
          </a:xfrm>
          <a:prstGeom prst="rect">
            <a:avLst/>
          </a:prstGeom>
          <a:noFill/>
        </p:spPr>
        <p:txBody>
          <a:bodyPr wrap="square" rtlCol="0">
            <a:spAutoFit/>
          </a:bodyPr>
          <a:lstStyle/>
          <a:p>
            <a:r>
              <a:rPr lang="en-US" sz="2800" dirty="0" smtClean="0">
                <a:solidFill>
                  <a:schemeClr val="bg1"/>
                </a:solidFill>
                <a:cs typeface="Times New Roman" panose="02020603050405020304" pitchFamily="18" charset="0"/>
              </a:rPr>
              <a:t>Leadership:</a:t>
            </a:r>
          </a:p>
          <a:p>
            <a:pPr marL="457200" indent="-457200">
              <a:buFont typeface="Arial"/>
              <a:buChar char="•"/>
            </a:pPr>
            <a:r>
              <a:rPr lang="en-US" sz="2800" dirty="0" smtClean="0">
                <a:solidFill>
                  <a:schemeClr val="bg1"/>
                </a:solidFill>
                <a:cs typeface="Times New Roman" panose="02020603050405020304" pitchFamily="18" charset="0"/>
              </a:rPr>
              <a:t>Dr. Ebbin Dotson </a:t>
            </a:r>
            <a:r>
              <a:rPr lang="mr-IN" sz="2800" dirty="0" smtClean="0">
                <a:solidFill>
                  <a:schemeClr val="bg1"/>
                </a:solidFill>
                <a:cs typeface="Times New Roman" panose="02020603050405020304" pitchFamily="18" charset="0"/>
              </a:rPr>
              <a:t>–</a:t>
            </a:r>
            <a:r>
              <a:rPr lang="en-US" sz="2800" dirty="0" smtClean="0">
                <a:solidFill>
                  <a:schemeClr val="bg1"/>
                </a:solidFill>
                <a:cs typeface="Times New Roman" panose="02020603050405020304" pitchFamily="18" charset="0"/>
              </a:rPr>
              <a:t> Facult</a:t>
            </a:r>
            <a:r>
              <a:rPr lang="en-US" sz="2800" dirty="0" smtClean="0">
                <a:solidFill>
                  <a:schemeClr val="bg1"/>
                </a:solidFill>
                <a:cs typeface="Times New Roman" panose="02020603050405020304" pitchFamily="18" charset="0"/>
              </a:rPr>
              <a:t>y Director</a:t>
            </a:r>
          </a:p>
          <a:p>
            <a:pPr marL="457200" indent="-457200">
              <a:buFont typeface="Arial"/>
              <a:buChar char="•"/>
            </a:pPr>
            <a:r>
              <a:rPr lang="en-US" sz="2800" dirty="0" smtClean="0">
                <a:solidFill>
                  <a:schemeClr val="bg1"/>
                </a:solidFill>
                <a:cs typeface="Times New Roman" panose="02020603050405020304" pitchFamily="18" charset="0"/>
              </a:rPr>
              <a:t>Mr. Christopher Clarke </a:t>
            </a:r>
            <a:r>
              <a:rPr lang="mr-IN" sz="2800" dirty="0" smtClean="0">
                <a:solidFill>
                  <a:schemeClr val="bg1"/>
                </a:solidFill>
                <a:cs typeface="Times New Roman" panose="02020603050405020304" pitchFamily="18" charset="0"/>
              </a:rPr>
              <a:t>–</a:t>
            </a:r>
            <a:r>
              <a:rPr lang="en-US" sz="2800" dirty="0" smtClean="0">
                <a:solidFill>
                  <a:schemeClr val="bg1"/>
                </a:solidFill>
                <a:cs typeface="Times New Roman" panose="02020603050405020304" pitchFamily="18" charset="0"/>
              </a:rPr>
              <a:t> Program Director</a:t>
            </a:r>
          </a:p>
          <a:p>
            <a:endParaRPr lang="en-US" sz="2800" dirty="0">
              <a:solidFill>
                <a:schemeClr val="bg1"/>
              </a:solidFill>
              <a:cs typeface="Times New Roman" panose="02020603050405020304" pitchFamily="18" charset="0"/>
            </a:endParaRPr>
          </a:p>
          <a:p>
            <a:r>
              <a:rPr lang="en-US" sz="2800" dirty="0" smtClean="0">
                <a:solidFill>
                  <a:schemeClr val="bg1"/>
                </a:solidFill>
                <a:cs typeface="Times New Roman" panose="02020603050405020304" pitchFamily="18" charset="0"/>
              </a:rPr>
              <a:t>For </a:t>
            </a:r>
            <a:r>
              <a:rPr lang="en-US" sz="2800" dirty="0" smtClean="0">
                <a:solidFill>
                  <a:schemeClr val="bg1"/>
                </a:solidFill>
                <a:cs typeface="Times New Roman" panose="02020603050405020304" pitchFamily="18" charset="0"/>
              </a:rPr>
              <a:t>more information, please contact UM SEP:</a:t>
            </a:r>
          </a:p>
          <a:p>
            <a:endParaRPr lang="en-US" sz="2800" dirty="0">
              <a:solidFill>
                <a:schemeClr val="bg1"/>
              </a:solidFill>
              <a:cs typeface="Times New Roman" panose="02020603050405020304" pitchFamily="18" charset="0"/>
            </a:endParaRPr>
          </a:p>
          <a:p>
            <a:pPr marL="457200" indent="-457200">
              <a:buFont typeface="Arial"/>
              <a:buChar char="•"/>
            </a:pPr>
            <a:r>
              <a:rPr lang="en-US" sz="2800" dirty="0" smtClean="0">
                <a:solidFill>
                  <a:schemeClr val="bg1"/>
                </a:solidFill>
                <a:cs typeface="Times New Roman" panose="02020603050405020304" pitchFamily="18" charset="0"/>
              </a:rPr>
              <a:t>Email: </a:t>
            </a:r>
            <a:r>
              <a:rPr lang="en-US" sz="2800" dirty="0" smtClean="0">
                <a:solidFill>
                  <a:schemeClr val="bg1"/>
                </a:solidFill>
                <a:cs typeface="Times New Roman" panose="02020603050405020304" pitchFamily="18" charset="0"/>
                <a:hlinkClick r:id="rId3"/>
              </a:rPr>
              <a:t>um.sep@umich.edu</a:t>
            </a:r>
            <a:endParaRPr lang="en-US" sz="2800" dirty="0" smtClean="0">
              <a:solidFill>
                <a:schemeClr val="bg1"/>
              </a:solidFill>
              <a:cs typeface="Times New Roman" panose="02020603050405020304" pitchFamily="18" charset="0"/>
            </a:endParaRPr>
          </a:p>
          <a:p>
            <a:pPr marL="457200" indent="-457200">
              <a:buFont typeface="Arial"/>
              <a:buChar char="•"/>
            </a:pPr>
            <a:r>
              <a:rPr lang="en-US" sz="2800" dirty="0" smtClean="0">
                <a:solidFill>
                  <a:schemeClr val="bg1"/>
                </a:solidFill>
                <a:cs typeface="Times New Roman" panose="02020603050405020304" pitchFamily="18" charset="0"/>
              </a:rPr>
              <a:t>Phone</a:t>
            </a:r>
            <a:r>
              <a:rPr lang="en-US" sz="2800" dirty="0" smtClean="0">
                <a:solidFill>
                  <a:schemeClr val="bg1"/>
                </a:solidFill>
                <a:cs typeface="Times New Roman" panose="02020603050405020304" pitchFamily="18" charset="0"/>
              </a:rPr>
              <a:t>: 734-936-3296</a:t>
            </a:r>
          </a:p>
          <a:p>
            <a:pPr marL="457200" indent="-457200">
              <a:buFont typeface="Arial"/>
              <a:buChar char="•"/>
            </a:pPr>
            <a:r>
              <a:rPr lang="en-US" sz="2800" dirty="0" smtClean="0">
                <a:solidFill>
                  <a:schemeClr val="bg1"/>
                </a:solidFill>
                <a:cs typeface="Times New Roman" panose="02020603050405020304" pitchFamily="18" charset="0"/>
              </a:rPr>
              <a:t>Website</a:t>
            </a:r>
            <a:r>
              <a:rPr lang="en-US" sz="2800" dirty="0">
                <a:solidFill>
                  <a:schemeClr val="bg1"/>
                </a:solidFill>
                <a:cs typeface="Times New Roman" panose="02020603050405020304" pitchFamily="18" charset="0"/>
              </a:rPr>
              <a:t>: </a:t>
            </a:r>
            <a:r>
              <a:rPr lang="en-US" sz="2800" dirty="0">
                <a:solidFill>
                  <a:schemeClr val="bg1"/>
                </a:solidFill>
                <a:cs typeface="Times New Roman" panose="02020603050405020304" pitchFamily="18" charset="0"/>
                <a:hlinkClick r:id="rId4"/>
              </a:rPr>
              <a:t>http://www.sph.umich.edu/sep/</a:t>
            </a:r>
            <a:endParaRPr lang="en-US" sz="2800" dirty="0" smtClean="0">
              <a:solidFill>
                <a:schemeClr val="bg1"/>
              </a:solidFill>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743200" y="1219200"/>
            <a:ext cx="3200400" cy="523220"/>
          </a:xfrm>
          <a:prstGeom prst="rect">
            <a:avLst/>
          </a:prstGeom>
          <a:noFill/>
        </p:spPr>
        <p:txBody>
          <a:bodyPr wrap="square" rtlCol="0">
            <a:spAutoFit/>
          </a:bodyPr>
          <a:lstStyle/>
          <a:p>
            <a:r>
              <a:rPr lang="en-US" sz="2800" dirty="0" smtClean="0">
                <a:solidFill>
                  <a:srgbClr val="FFD221"/>
                </a:solidFill>
              </a:rPr>
              <a:t>Contact Information</a:t>
            </a:r>
            <a:endParaRPr lang="en-US" sz="2800" dirty="0">
              <a:solidFill>
                <a:srgbClr val="FFD221"/>
              </a:solidFill>
            </a:endParaRPr>
          </a:p>
        </p:txBody>
      </p:sp>
      <p:pic>
        <p:nvPicPr>
          <p:cNvPr id="6" name="Picture 4" descr="sep-formal-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6" y="102973"/>
            <a:ext cx="7078665" cy="75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0286241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TotalTime>
  <Words>542</Words>
  <Application>Microsoft Macintosh PowerPoint</Application>
  <PresentationFormat>On-screen Show (4:3)</PresentationFormat>
  <Paragraphs>58</Paragraphs>
  <Slides>8</Slides>
  <Notes>5</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Summer Enrichment Program at the University of Michigan School of Pubic Health  </vt:lpstr>
      <vt:lpstr>Program Components</vt:lpstr>
      <vt:lpstr>PowerPoint Presentation</vt:lpstr>
      <vt:lpstr>Application Components</vt:lpstr>
      <vt:lpstr>2017 Program Timeline</vt:lpstr>
      <vt:lpstr>PowerPoint Presentation</vt:lpstr>
      <vt:lpstr>Personal experience and comments about UM SEP </vt:lpstr>
      <vt:lpstr>PowerPoint Presentation</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School of Public Health</dc:creator>
  <cp:lastModifiedBy>Ebbin Dotson</cp:lastModifiedBy>
  <cp:revision>38</cp:revision>
  <dcterms:created xsi:type="dcterms:W3CDTF">2014-10-08T15:58:36Z</dcterms:created>
  <dcterms:modified xsi:type="dcterms:W3CDTF">2016-10-28T19:33:48Z</dcterms:modified>
</cp:coreProperties>
</file>