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16"/>
  </p:notesMasterIdLst>
  <p:sldIdLst>
    <p:sldId id="256" r:id="rId5"/>
    <p:sldId id="260" r:id="rId6"/>
    <p:sldId id="257" r:id="rId7"/>
    <p:sldId id="261" r:id="rId8"/>
    <p:sldId id="262" r:id="rId9"/>
    <p:sldId id="258" r:id="rId10"/>
    <p:sldId id="269" r:id="rId11"/>
    <p:sldId id="268" r:id="rId12"/>
    <p:sldId id="267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7" d="100"/>
          <a:sy n="197" d="100"/>
        </p:scale>
        <p:origin x="-2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5E2D-B320-457F-BB03-C784CA661846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080B7-D3AC-4778-87D1-288DEEA8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2B17-CE00-4A6F-BF37-C20851E802F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39D-924E-7747-9E32-F228FABF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46A-8AD9-4D4F-A515-0AADE04DA97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3C5E-2BD3-EB41-81D3-8D03BF4F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15F2-A819-4F11-AF5E-D48BF30E2C2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8361-80C4-A94A-B5C3-4FE17493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5E0A-6F50-44F2-898C-D93070CE65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CFE3-43EE-654E-BA3A-9505F430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667D-972C-4A03-BF9E-240B361C84E2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2FCB-826C-4E43-87C0-80B303E0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7445-F53A-4074-AF1E-51D8800AD6C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D840-0FB8-6849-BFC8-80792701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16A9-CDCA-478D-BB81-FF954E56280D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8AF7-25F6-104A-9E2A-90457754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230C-A18D-4536-8FB3-1520BE6F3C5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D689-C975-4543-85FF-FC0BC6C0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A733-DF9E-41D1-BE32-9968F1A280F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996-840A-6B44-8508-4E3F107E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F4AB-EA44-413A-B9ED-A4BC7DD35C0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C784-95F7-474D-A61B-2AA86296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B0A9-3413-402F-8836-4D72D4C71FC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EE91-8221-6740-910B-89F55685B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EDB5-6D19-4294-BA12-9247680C8C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D324-7792-4027-AA9B-E2A9C4DB8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2B17-CE00-4A6F-BF37-C20851E802F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39D-924E-7747-9E32-F228FABF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46A-8AD9-4D4F-A515-0AADE04DA97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3C5E-2BD3-EB41-81D3-8D03BF4F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15F2-A819-4F11-AF5E-D48BF30E2C2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8361-80C4-A94A-B5C3-4FE17493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5E0A-6F50-44F2-898C-D93070CE65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CFE3-43EE-654E-BA3A-9505F430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0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667D-972C-4A03-BF9E-240B361C84E2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2FCB-826C-4E43-87C0-80B303E0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7445-F53A-4074-AF1E-51D8800AD6C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D840-0FB8-6849-BFC8-80792701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16A9-CDCA-478D-BB81-FF954E56280D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8AF7-25F6-104A-9E2A-90457754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9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230C-A18D-4536-8FB3-1520BE6F3C5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D689-C975-4543-85FF-FC0BC6C0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3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A733-DF9E-41D1-BE32-9968F1A280F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996-840A-6B44-8508-4E3F107E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8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F4AB-EA44-413A-B9ED-A4BC7DD35C0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C784-95F7-474D-A61B-2AA86296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4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B0A9-3413-402F-8836-4D72D4C71FC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EE91-8221-6740-910B-89F55685B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3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EDB5-6D19-4294-BA12-9247680C8C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D324-7792-4027-AA9B-E2A9C4DB8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5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2B17-CE00-4A6F-BF37-C20851E802F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39D-924E-7747-9E32-F228FABF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6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46A-8AD9-4D4F-A515-0AADE04DA97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3C5E-2BD3-EB41-81D3-8D03BF4F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15F2-A819-4F11-AF5E-D48BF30E2C2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8361-80C4-A94A-B5C3-4FE17493F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2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5E0A-6F50-44F2-898C-D93070CE65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CFE3-43EE-654E-BA3A-9505F430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667D-972C-4A03-BF9E-240B361C84E2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2FCB-826C-4E43-87C0-80B303E0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6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7445-F53A-4074-AF1E-51D8800AD6C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D840-0FB8-6849-BFC8-80792701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8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16A9-CDCA-478D-BB81-FF954E56280D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8AF7-25F6-104A-9E2A-90457754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230C-A18D-4536-8FB3-1520BE6F3C50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D689-C975-4543-85FF-FC0BC6C0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9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A733-DF9E-41D1-BE32-9968F1A280F5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4996-840A-6B44-8508-4E3F107E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7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F4AB-EA44-413A-B9ED-A4BC7DD35C07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C784-95F7-474D-A61B-2AA86296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B0A9-3413-402F-8836-4D72D4C71FC1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EE91-8221-6740-910B-89F55685B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9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EDB5-6D19-4294-BA12-9247680C8C66}" type="datetime1">
              <a:rPr lang="en-US" smtClean="0"/>
              <a:pPr>
                <a:defRPr/>
              </a:pPr>
              <a:t>10/28/16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D324-7792-4027-AA9B-E2A9C4DB8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E8F9D7-3957-4EF7-8A14-31C41FC4E87A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50F61F-C337-41CE-A8E3-AE443A2D5C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257018-0BC6-4674-A091-16EED3B09478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440CCBB-75B4-FC4C-A892-4764197F65EB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v"/>
        <a:defRPr sz="3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charset="2"/>
        <a:buChar char="§"/>
        <a:defRPr sz="24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257018-0BC6-4674-A091-16EED3B09478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440CCBB-75B4-FC4C-A892-4764197F65EB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v"/>
        <a:defRPr sz="3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charset="2"/>
        <a:buChar char="§"/>
        <a:defRPr sz="24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524000"/>
              <a:ext cx="9144000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257018-0BC6-4674-A091-16EED3B09478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440CCBB-75B4-FC4C-A892-4764197F65EB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ndar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v"/>
        <a:defRPr sz="3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charset="2"/>
        <a:buChar char="§"/>
        <a:defRPr sz="24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1025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youtube.com/watch?v=v3maWGfFzr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University of Michigan Summer Enrichment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Management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0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5904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0253F"/>
                </a:solidFill>
                <a:latin typeface="Candara" charset="0"/>
              </a:rPr>
              <a:t>UM SEP </a:t>
            </a:r>
            <a:r>
              <a:rPr lang="en-US" dirty="0">
                <a:solidFill>
                  <a:srgbClr val="10253F"/>
                </a:solidFill>
                <a:latin typeface="Candara" charset="0"/>
              </a:rPr>
              <a:t>Alumni Who Graduated from Graduate/Professional </a:t>
            </a:r>
            <a:r>
              <a:rPr lang="en-US" dirty="0" smtClean="0">
                <a:solidFill>
                  <a:srgbClr val="10253F"/>
                </a:solidFill>
                <a:latin typeface="Candara" charset="0"/>
              </a:rPr>
              <a:t>Programs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7086600"/>
            <a:ext cx="7520940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7191"/>
            <a:ext cx="651972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1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SP_26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UM SEP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History </a:t>
            </a:r>
            <a:r>
              <a:rPr lang="en-US" sz="2000" dirty="0"/>
              <a:t>of </a:t>
            </a:r>
            <a:r>
              <a:rPr lang="en-US" sz="2000" dirty="0" smtClean="0"/>
              <a:t>UM SEP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Outline program </a:t>
            </a:r>
            <a:r>
              <a:rPr lang="en-US" sz="2000" dirty="0" smtClean="0"/>
              <a:t>goals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Discuss </a:t>
            </a:r>
            <a:r>
              <a:rPr lang="en-US" sz="2000" dirty="0"/>
              <a:t>p</a:t>
            </a:r>
            <a:r>
              <a:rPr lang="en-US" sz="2000" dirty="0" smtClean="0"/>
              <a:t>rogram </a:t>
            </a:r>
            <a:r>
              <a:rPr lang="en-US" sz="2000" dirty="0"/>
              <a:t>e</a:t>
            </a:r>
            <a:r>
              <a:rPr lang="en-US" sz="2000" dirty="0" smtClean="0"/>
              <a:t>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Student quotes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Identify what </a:t>
            </a:r>
            <a:r>
              <a:rPr lang="en-US" sz="2000" dirty="0" smtClean="0"/>
              <a:t>alumni </a:t>
            </a:r>
            <a:r>
              <a:rPr lang="en-US" sz="2000" dirty="0"/>
              <a:t>do after </a:t>
            </a:r>
            <a:r>
              <a:rPr lang="en-US" sz="2000" dirty="0" smtClean="0"/>
              <a:t>UM SEP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Questions and Answers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9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b="16194"/>
          <a:stretch/>
        </p:blipFill>
        <p:spPr bwMode="auto">
          <a:xfrm>
            <a:off x="1354282" y="1295400"/>
            <a:ext cx="6400800" cy="364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6432" y="411456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UM SEP VIDEO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225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SEP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623888">
              <a:buFont typeface="Trebuchet MS" charset="0"/>
              <a:buAutoNum type="arabicPeriod"/>
            </a:pPr>
            <a:r>
              <a:rPr lang="en-US" sz="2000" b="0" dirty="0">
                <a:latin typeface="+mj-lt"/>
              </a:rPr>
              <a:t>To identify health care management and policy </a:t>
            </a:r>
            <a:r>
              <a:rPr lang="en-US" sz="2000" b="0" dirty="0" smtClean="0">
                <a:latin typeface="+mj-lt"/>
              </a:rPr>
              <a:t>professions that </a:t>
            </a:r>
            <a:r>
              <a:rPr lang="en-US" sz="2000" b="0" dirty="0">
                <a:latin typeface="+mj-lt"/>
              </a:rPr>
              <a:t>address health disparities.  </a:t>
            </a:r>
          </a:p>
          <a:p>
            <a:pPr marL="623888" indent="-623888">
              <a:buFont typeface="Trebuchet MS" charset="0"/>
              <a:buAutoNum type="arabicPeriod"/>
            </a:pPr>
            <a:r>
              <a:rPr lang="en-US" sz="2000" b="0" dirty="0">
                <a:latin typeface="+mj-lt"/>
              </a:rPr>
              <a:t>To provide students with an internship that exposes them to populations that experience health </a:t>
            </a:r>
            <a:r>
              <a:rPr lang="en-US" sz="2000" b="0" dirty="0" smtClean="0">
                <a:latin typeface="+mj-lt"/>
              </a:rPr>
              <a:t>inequalities </a:t>
            </a:r>
            <a:r>
              <a:rPr lang="en-US" sz="2000" b="0" dirty="0">
                <a:latin typeface="+mj-lt"/>
              </a:rPr>
              <a:t>and to health executives who work in organizations that </a:t>
            </a:r>
            <a:r>
              <a:rPr lang="en-US" sz="2000" b="0" dirty="0" smtClean="0">
                <a:latin typeface="+mj-lt"/>
              </a:rPr>
              <a:t>serve undeserved populations.</a:t>
            </a:r>
            <a:endParaRPr lang="en-US" sz="2000" b="0" dirty="0">
              <a:latin typeface="+mj-lt"/>
            </a:endParaRPr>
          </a:p>
          <a:p>
            <a:pPr marL="623888" indent="-623888">
              <a:buFont typeface="Trebuchet MS" charset="0"/>
              <a:buAutoNum type="arabicPeriod"/>
            </a:pPr>
            <a:r>
              <a:rPr lang="en-US" sz="2000" b="0" dirty="0">
                <a:latin typeface="+mj-lt"/>
              </a:rPr>
              <a:t>To provide opportunities to learn more about health </a:t>
            </a:r>
            <a:r>
              <a:rPr lang="en-US" sz="2000" b="0" dirty="0" smtClean="0">
                <a:latin typeface="+mj-lt"/>
              </a:rPr>
              <a:t>inequalities, </a:t>
            </a:r>
            <a:r>
              <a:rPr lang="en-US" sz="2000" b="0" dirty="0">
                <a:latin typeface="+mj-lt"/>
              </a:rPr>
              <a:t>health care organizations, health management and policy, the health care system and 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253F"/>
                </a:solidFill>
              </a:rPr>
              <a:t>UM SEP </a:t>
            </a:r>
            <a:r>
              <a:rPr lang="en-US" dirty="0">
                <a:solidFill>
                  <a:srgbClr val="10253F"/>
                </a:solidFill>
              </a:rPr>
              <a:t>Program </a:t>
            </a:r>
            <a:r>
              <a:rPr lang="en-US" dirty="0" smtClean="0">
                <a:solidFill>
                  <a:srgbClr val="10253F"/>
                </a:solidFill>
              </a:rPr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 smtClean="0"/>
              <a:t>The 8-week </a:t>
            </a:r>
            <a:r>
              <a:rPr lang="en-US" sz="2300" dirty="0"/>
              <a:t>program for undergraduate </a:t>
            </a:r>
            <a:r>
              <a:rPr lang="en-US" sz="2300" dirty="0" smtClean="0"/>
              <a:t>students includes: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Orientation to US Health System and health </a:t>
            </a:r>
            <a:r>
              <a:rPr lang="en-US" sz="2000" dirty="0" smtClean="0"/>
              <a:t>inequalities</a:t>
            </a:r>
            <a:endParaRPr lang="en-US" sz="2000" dirty="0"/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Internship in health organization</a:t>
            </a:r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Weekly field visits to health organizations; opportunities to meet senior-level executives</a:t>
            </a:r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GRE preparation course</a:t>
            </a:r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Advice about applying to graduate school</a:t>
            </a:r>
          </a:p>
          <a:p>
            <a:pPr marL="868363" lvl="1" indent="-411163">
              <a:lnSpc>
                <a:spcPct val="90000"/>
              </a:lnSpc>
              <a:buClr>
                <a:srgbClr val="10253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Room, </a:t>
            </a:r>
            <a:r>
              <a:rPr lang="en-US" sz="2000" dirty="0" smtClean="0"/>
              <a:t>board</a:t>
            </a:r>
            <a:r>
              <a:rPr lang="en-US" sz="2000" dirty="0"/>
              <a:t>, </a:t>
            </a:r>
            <a:r>
              <a:rPr lang="en-US" sz="2000" dirty="0" smtClean="0"/>
              <a:t>travel and </a:t>
            </a:r>
            <a:r>
              <a:rPr lang="en-US" sz="2000" dirty="0"/>
              <a:t>a $3,000 </a:t>
            </a:r>
            <a:r>
              <a:rPr lang="en-US" sz="2000" dirty="0" smtClean="0"/>
              <a:t>stipend</a:t>
            </a:r>
          </a:p>
          <a:p>
            <a:pPr marL="457200" lvl="1" indent="0">
              <a:lnSpc>
                <a:spcPct val="90000"/>
              </a:lnSpc>
              <a:buClr>
                <a:srgbClr val="10253F"/>
              </a:buClr>
              <a:buSzPct val="75000"/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Student Quotes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7" y="381000"/>
            <a:ext cx="8915400" cy="548640"/>
          </a:xfrm>
        </p:spPr>
        <p:txBody>
          <a:bodyPr/>
          <a:lstStyle/>
          <a:p>
            <a:r>
              <a:rPr lang="en-US" sz="2000" dirty="0" smtClean="0"/>
              <a:t>What would you tell other undergraduate students about UM SEP?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	“UM </a:t>
            </a:r>
            <a:r>
              <a:rPr lang="en-US" sz="2000" b="0" dirty="0"/>
              <a:t>SEP is really a transformational experience that develops all of your talents and skills to their full potential with the support of wonderful staff and exceptional peers.” – </a:t>
            </a:r>
            <a:r>
              <a:rPr lang="en-US" sz="2000" dirty="0"/>
              <a:t>Patty Avila </a:t>
            </a:r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b="0" dirty="0" smtClean="0"/>
              <a:t>	“</a:t>
            </a:r>
            <a:r>
              <a:rPr lang="en-US" sz="2000" b="0" dirty="0"/>
              <a:t>UM SEP is a program not only to learn about health disparities, it's a program to learn about others, and a program to learn about yourself. During your summer in UM SEP, you can discover the role you want to have in combating health issues that you are passionate about.” </a:t>
            </a:r>
            <a:r>
              <a:rPr lang="en-US" sz="2000" dirty="0"/>
              <a:t>– </a:t>
            </a:r>
            <a:r>
              <a:rPr lang="en-US" sz="2000" dirty="0" err="1"/>
              <a:t>Quian</a:t>
            </a:r>
            <a:r>
              <a:rPr lang="en-US" sz="2000" dirty="0"/>
              <a:t> </a:t>
            </a:r>
            <a:r>
              <a:rPr lang="en-US" sz="2000" dirty="0" err="1"/>
              <a:t>Callendar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11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86800" cy="548640"/>
          </a:xfrm>
        </p:spPr>
        <p:txBody>
          <a:bodyPr/>
          <a:lstStyle/>
          <a:p>
            <a:r>
              <a:rPr lang="en-US" sz="2000" dirty="0" smtClean="0"/>
              <a:t>Describe What you Learned about yourself and your capabilities</a:t>
            </a:r>
            <a:r>
              <a:rPr lang="en-US" sz="20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	“</a:t>
            </a:r>
            <a:r>
              <a:rPr lang="en-US" sz="2000" b="0" dirty="0"/>
              <a:t>I learned to appreciate every experience and treat each as a opportunity to learn and grow. By being involved in so many projects at my placement site, I realized my potential to be a knowledgeable resource for the </a:t>
            </a:r>
            <a:r>
              <a:rPr lang="en-US" sz="2000" b="0" dirty="0" smtClean="0"/>
              <a:t>community.”– </a:t>
            </a:r>
            <a:r>
              <a:rPr lang="en-US" sz="2000" dirty="0" err="1" smtClean="0"/>
              <a:t>Arrice</a:t>
            </a:r>
            <a:r>
              <a:rPr lang="en-US" sz="2000" dirty="0" smtClean="0"/>
              <a:t> Bryant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b="0" dirty="0" smtClean="0"/>
              <a:t>“This </a:t>
            </a:r>
            <a:r>
              <a:rPr lang="en-US" sz="2000" b="0" dirty="0"/>
              <a:t>summer I learned the value of exposure... This exposure has provided me with a new outlook for my future and the confidence to know that I can accomplish much more than I ever imagined</a:t>
            </a:r>
            <a:r>
              <a:rPr lang="en-US" sz="2000" b="0" dirty="0" smtClean="0"/>
              <a:t>.”– </a:t>
            </a:r>
            <a:r>
              <a:rPr lang="en-US" sz="2000" dirty="0" smtClean="0"/>
              <a:t>Ray </a:t>
            </a:r>
            <a:r>
              <a:rPr lang="en-US" sz="2000" dirty="0" err="1" smtClean="0"/>
              <a:t>Lynem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2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 SEP </a:t>
            </a:r>
            <a:r>
              <a:rPr lang="en-US" dirty="0"/>
              <a:t>Alumni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598427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3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SEP">
      <a:dk1>
        <a:srgbClr val="000714"/>
      </a:dk1>
      <a:lt1>
        <a:srgbClr val="FFFFFF"/>
      </a:lt1>
      <a:dk2>
        <a:srgbClr val="FFC000"/>
      </a:dk2>
      <a:lt2>
        <a:srgbClr val="DAE1EB"/>
      </a:lt2>
      <a:accent1>
        <a:srgbClr val="FFFF00"/>
      </a:accent1>
      <a:accent2>
        <a:srgbClr val="FFC000"/>
      </a:accent2>
      <a:accent3>
        <a:srgbClr val="002060"/>
      </a:accent3>
      <a:accent4>
        <a:srgbClr val="2F75FF"/>
      </a:accent4>
      <a:accent5>
        <a:srgbClr val="C2AD8D"/>
      </a:accent5>
      <a:accent6>
        <a:srgbClr val="00206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ndara"/>
        <a:ea typeface="Arial"/>
        <a:cs typeface="Arial"/>
      </a:majorFont>
      <a:minorFont>
        <a:latin typeface="Candar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ndara"/>
        <a:ea typeface="Arial"/>
        <a:cs typeface="Arial"/>
      </a:majorFont>
      <a:minorFont>
        <a:latin typeface="Candar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ndara"/>
        <a:ea typeface="Arial"/>
        <a:cs typeface="Arial"/>
      </a:majorFont>
      <a:minorFont>
        <a:latin typeface="Candar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152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Angles</vt:lpstr>
      <vt:lpstr>2_Office Theme</vt:lpstr>
      <vt:lpstr>3_Office Theme</vt:lpstr>
      <vt:lpstr>4_Office Theme</vt:lpstr>
      <vt:lpstr>The University of Michigan Summer Enrichment Program </vt:lpstr>
      <vt:lpstr>Agenda</vt:lpstr>
      <vt:lpstr>PowerPoint Presentation</vt:lpstr>
      <vt:lpstr>UM SEP Goals</vt:lpstr>
      <vt:lpstr>UM SEP Program Elements</vt:lpstr>
      <vt:lpstr> Student Quotes</vt:lpstr>
      <vt:lpstr>What would you tell other undergraduate students about UM SEP?</vt:lpstr>
      <vt:lpstr>Describe What you Learned about yourself and your capabilities.</vt:lpstr>
      <vt:lpstr>UM SEP Alumni</vt:lpstr>
      <vt:lpstr>UM SEP Alumni Who Graduated from Graduate/Professional Programs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Michigan Summer Enrichment Program</dc:title>
  <dc:creator>School of Public Health</dc:creator>
  <cp:lastModifiedBy>Christopher Clarke</cp:lastModifiedBy>
  <cp:revision>13</cp:revision>
  <dcterms:created xsi:type="dcterms:W3CDTF">2014-08-29T17:25:09Z</dcterms:created>
  <dcterms:modified xsi:type="dcterms:W3CDTF">2016-10-28T20:33:03Z</dcterms:modified>
</cp:coreProperties>
</file>